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186E"/>
    <a:srgbClr val="161359"/>
    <a:srgbClr val="461E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7BC9C8-1F16-4AA1-9D3B-9B35268CFB0E}" type="datetimeFigureOut">
              <a:rPr lang="en-GB" smtClean="0"/>
              <a:t>15/09/2023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58CE21-5059-484B-91DA-47931F19C151}" type="slidenum">
              <a:rPr lang="en-GB" smtClean="0"/>
              <a:t>‹#›</a:t>
            </a:fld>
            <a:endParaRPr lang="en-GB"/>
          </a:p>
        </p:txBody>
      </p:sp>
    </p:spTree>
    <p:extLst>
      <p:ext uri="{BB962C8B-B14F-4D97-AF65-F5344CB8AC3E}">
        <p14:creationId xmlns:p14="http://schemas.microsoft.com/office/powerpoint/2010/main" val="2256968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758CE21-5059-484B-91DA-47931F19C151}" type="slidenum">
              <a:rPr lang="en-GB" smtClean="0"/>
              <a:t>1</a:t>
            </a:fld>
            <a:endParaRPr lang="en-GB"/>
          </a:p>
        </p:txBody>
      </p:sp>
    </p:spTree>
    <p:extLst>
      <p:ext uri="{BB962C8B-B14F-4D97-AF65-F5344CB8AC3E}">
        <p14:creationId xmlns:p14="http://schemas.microsoft.com/office/powerpoint/2010/main" val="600079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A6D278B-A214-4817-B712-DF543D77500A}" type="datetimeFigureOut">
              <a:rPr lang="en-GB" smtClean="0"/>
              <a:t>15/09/2023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7A0A50-D732-4471-AB17-2F8737DBE5FA}" type="slidenum">
              <a:rPr lang="en-GB" smtClean="0"/>
              <a:t>‹#›</a:t>
            </a:fld>
            <a:endParaRPr lang="en-GB"/>
          </a:p>
        </p:txBody>
      </p:sp>
    </p:spTree>
    <p:extLst>
      <p:ext uri="{BB962C8B-B14F-4D97-AF65-F5344CB8AC3E}">
        <p14:creationId xmlns:p14="http://schemas.microsoft.com/office/powerpoint/2010/main" val="342536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A6D278B-A214-4817-B712-DF543D77500A}" type="datetimeFigureOut">
              <a:rPr lang="en-GB" smtClean="0"/>
              <a:t>15/09/2023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7A0A50-D732-4471-AB17-2F8737DBE5FA}" type="slidenum">
              <a:rPr lang="en-GB" smtClean="0"/>
              <a:t>‹#›</a:t>
            </a:fld>
            <a:endParaRPr lang="en-GB"/>
          </a:p>
        </p:txBody>
      </p:sp>
    </p:spTree>
    <p:extLst>
      <p:ext uri="{BB962C8B-B14F-4D97-AF65-F5344CB8AC3E}">
        <p14:creationId xmlns:p14="http://schemas.microsoft.com/office/powerpoint/2010/main" val="2582451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A6D278B-A214-4817-B712-DF543D77500A}" type="datetimeFigureOut">
              <a:rPr lang="en-GB" smtClean="0"/>
              <a:t>15/09/2023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7A0A50-D732-4471-AB17-2F8737DBE5FA}" type="slidenum">
              <a:rPr lang="en-GB" smtClean="0"/>
              <a:t>‹#›</a:t>
            </a:fld>
            <a:endParaRPr lang="en-GB"/>
          </a:p>
        </p:txBody>
      </p:sp>
    </p:spTree>
    <p:extLst>
      <p:ext uri="{BB962C8B-B14F-4D97-AF65-F5344CB8AC3E}">
        <p14:creationId xmlns:p14="http://schemas.microsoft.com/office/powerpoint/2010/main" val="1480605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A6D278B-A214-4817-B712-DF543D77500A}" type="datetimeFigureOut">
              <a:rPr lang="en-GB" smtClean="0"/>
              <a:t>15/09/2023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7A0A50-D732-4471-AB17-2F8737DBE5FA}" type="slidenum">
              <a:rPr lang="en-GB" smtClean="0"/>
              <a:t>‹#›</a:t>
            </a:fld>
            <a:endParaRPr lang="en-GB"/>
          </a:p>
        </p:txBody>
      </p:sp>
    </p:spTree>
    <p:extLst>
      <p:ext uri="{BB962C8B-B14F-4D97-AF65-F5344CB8AC3E}">
        <p14:creationId xmlns:p14="http://schemas.microsoft.com/office/powerpoint/2010/main" val="911190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6D278B-A214-4817-B712-DF543D77500A}" type="datetimeFigureOut">
              <a:rPr lang="en-GB" smtClean="0"/>
              <a:t>15/09/2023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7A0A50-D732-4471-AB17-2F8737DBE5FA}" type="slidenum">
              <a:rPr lang="en-GB" smtClean="0"/>
              <a:t>‹#›</a:t>
            </a:fld>
            <a:endParaRPr lang="en-GB"/>
          </a:p>
        </p:txBody>
      </p:sp>
    </p:spTree>
    <p:extLst>
      <p:ext uri="{BB962C8B-B14F-4D97-AF65-F5344CB8AC3E}">
        <p14:creationId xmlns:p14="http://schemas.microsoft.com/office/powerpoint/2010/main" val="1479925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A6D278B-A214-4817-B712-DF543D77500A}" type="datetimeFigureOut">
              <a:rPr lang="en-GB" smtClean="0"/>
              <a:t>15/09/2023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7A0A50-D732-4471-AB17-2F8737DBE5FA}" type="slidenum">
              <a:rPr lang="en-GB" smtClean="0"/>
              <a:t>‹#›</a:t>
            </a:fld>
            <a:endParaRPr lang="en-GB"/>
          </a:p>
        </p:txBody>
      </p:sp>
    </p:spTree>
    <p:extLst>
      <p:ext uri="{BB962C8B-B14F-4D97-AF65-F5344CB8AC3E}">
        <p14:creationId xmlns:p14="http://schemas.microsoft.com/office/powerpoint/2010/main" val="1135912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A6D278B-A214-4817-B712-DF543D77500A}" type="datetimeFigureOut">
              <a:rPr lang="en-GB" smtClean="0"/>
              <a:t>15/09/2023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57A0A50-D732-4471-AB17-2F8737DBE5FA}" type="slidenum">
              <a:rPr lang="en-GB" smtClean="0"/>
              <a:t>‹#›</a:t>
            </a:fld>
            <a:endParaRPr lang="en-GB"/>
          </a:p>
        </p:txBody>
      </p:sp>
    </p:spTree>
    <p:extLst>
      <p:ext uri="{BB962C8B-B14F-4D97-AF65-F5344CB8AC3E}">
        <p14:creationId xmlns:p14="http://schemas.microsoft.com/office/powerpoint/2010/main" val="2969362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A6D278B-A214-4817-B712-DF543D77500A}" type="datetimeFigureOut">
              <a:rPr lang="en-GB" smtClean="0"/>
              <a:t>15/09/2023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57A0A50-D732-4471-AB17-2F8737DBE5FA}" type="slidenum">
              <a:rPr lang="en-GB" smtClean="0"/>
              <a:t>‹#›</a:t>
            </a:fld>
            <a:endParaRPr lang="en-GB"/>
          </a:p>
        </p:txBody>
      </p:sp>
    </p:spTree>
    <p:extLst>
      <p:ext uri="{BB962C8B-B14F-4D97-AF65-F5344CB8AC3E}">
        <p14:creationId xmlns:p14="http://schemas.microsoft.com/office/powerpoint/2010/main" val="3514860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6D278B-A214-4817-B712-DF543D77500A}" type="datetimeFigureOut">
              <a:rPr lang="en-GB" smtClean="0"/>
              <a:t>15/09/2023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57A0A50-D732-4471-AB17-2F8737DBE5FA}" type="slidenum">
              <a:rPr lang="en-GB" smtClean="0"/>
              <a:t>‹#›</a:t>
            </a:fld>
            <a:endParaRPr lang="en-GB"/>
          </a:p>
        </p:txBody>
      </p:sp>
    </p:spTree>
    <p:extLst>
      <p:ext uri="{BB962C8B-B14F-4D97-AF65-F5344CB8AC3E}">
        <p14:creationId xmlns:p14="http://schemas.microsoft.com/office/powerpoint/2010/main" val="730257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6D278B-A214-4817-B712-DF543D77500A}" type="datetimeFigureOut">
              <a:rPr lang="en-GB" smtClean="0"/>
              <a:t>15/09/2023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7A0A50-D732-4471-AB17-2F8737DBE5FA}" type="slidenum">
              <a:rPr lang="en-GB" smtClean="0"/>
              <a:t>‹#›</a:t>
            </a:fld>
            <a:endParaRPr lang="en-GB"/>
          </a:p>
        </p:txBody>
      </p:sp>
    </p:spTree>
    <p:extLst>
      <p:ext uri="{BB962C8B-B14F-4D97-AF65-F5344CB8AC3E}">
        <p14:creationId xmlns:p14="http://schemas.microsoft.com/office/powerpoint/2010/main" val="706693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6D278B-A214-4817-B712-DF543D77500A}" type="datetimeFigureOut">
              <a:rPr lang="en-GB" smtClean="0"/>
              <a:t>15/09/2023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7A0A50-D732-4471-AB17-2F8737DBE5FA}" type="slidenum">
              <a:rPr lang="en-GB" smtClean="0"/>
              <a:t>‹#›</a:t>
            </a:fld>
            <a:endParaRPr lang="en-GB"/>
          </a:p>
        </p:txBody>
      </p:sp>
    </p:spTree>
    <p:extLst>
      <p:ext uri="{BB962C8B-B14F-4D97-AF65-F5344CB8AC3E}">
        <p14:creationId xmlns:p14="http://schemas.microsoft.com/office/powerpoint/2010/main" val="3460900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6D278B-A214-4817-B712-DF543D77500A}" type="datetimeFigureOut">
              <a:rPr lang="en-GB" smtClean="0"/>
              <a:t>15/09/2023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7A0A50-D732-4471-AB17-2F8737DBE5FA}" type="slidenum">
              <a:rPr lang="en-GB" smtClean="0"/>
              <a:t>‹#›</a:t>
            </a:fld>
            <a:endParaRPr lang="en-GB"/>
          </a:p>
        </p:txBody>
      </p:sp>
    </p:spTree>
    <p:extLst>
      <p:ext uri="{BB962C8B-B14F-4D97-AF65-F5344CB8AC3E}">
        <p14:creationId xmlns:p14="http://schemas.microsoft.com/office/powerpoint/2010/main" val="3931660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vice-chancellor@surrey.ac.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s://www.ucu.org.uk/media/13065/ucuRISING-Zoom--Teams-background-white-on-pink/large/ucuRISING_Zoom_Teams_white_on_pink.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4836"/>
            <a:ext cx="9191874" cy="635415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0" y="-76381"/>
            <a:ext cx="9180512" cy="992771"/>
          </a:xfrm>
          <a:prstGeom prst="rect">
            <a:avLst/>
          </a:prstGeom>
          <a:solidFill>
            <a:srgbClr val="161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7030A0"/>
              </a:solidFill>
            </a:endParaRPr>
          </a:p>
        </p:txBody>
      </p:sp>
      <p:sp>
        <p:nvSpPr>
          <p:cNvPr id="7" name="Rectangle 6"/>
          <p:cNvSpPr/>
          <p:nvPr/>
        </p:nvSpPr>
        <p:spPr>
          <a:xfrm>
            <a:off x="0" y="6309320"/>
            <a:ext cx="9144000" cy="548680"/>
          </a:xfrm>
          <a:prstGeom prst="rect">
            <a:avLst/>
          </a:prstGeom>
          <a:solidFill>
            <a:srgbClr val="161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7030A0"/>
              </a:solidFill>
            </a:endParaRPr>
          </a:p>
        </p:txBody>
      </p:sp>
      <p:cxnSp>
        <p:nvCxnSpPr>
          <p:cNvPr id="16" name="Straight Connector 15"/>
          <p:cNvCxnSpPr/>
          <p:nvPr/>
        </p:nvCxnSpPr>
        <p:spPr>
          <a:xfrm>
            <a:off x="-221753" y="6309320"/>
            <a:ext cx="9396536"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51520" y="158456"/>
            <a:ext cx="8784976" cy="430887"/>
          </a:xfrm>
          <a:prstGeom prst="rect">
            <a:avLst/>
          </a:prstGeom>
          <a:noFill/>
        </p:spPr>
        <p:txBody>
          <a:bodyPr wrap="square" rtlCol="0">
            <a:spAutoFit/>
          </a:bodyPr>
          <a:lstStyle/>
          <a:p>
            <a:pPr algn="just"/>
            <a:r>
              <a:rPr lang="en-GB" sz="2200" dirty="0">
                <a:solidFill>
                  <a:schemeClr val="bg1"/>
                </a:solidFill>
              </a:rPr>
              <a:t>Please note that Industrial Action may affect lectures and practical classes.</a:t>
            </a:r>
          </a:p>
        </p:txBody>
      </p:sp>
      <p:sp>
        <p:nvSpPr>
          <p:cNvPr id="25" name="TextBox 24"/>
          <p:cNvSpPr txBox="1"/>
          <p:nvPr/>
        </p:nvSpPr>
        <p:spPr>
          <a:xfrm>
            <a:off x="163918" y="6398994"/>
            <a:ext cx="8784976" cy="369332"/>
          </a:xfrm>
          <a:prstGeom prst="rect">
            <a:avLst/>
          </a:prstGeom>
          <a:noFill/>
        </p:spPr>
        <p:txBody>
          <a:bodyPr wrap="square" rtlCol="0">
            <a:spAutoFit/>
          </a:bodyPr>
          <a:lstStyle/>
          <a:p>
            <a:pPr algn="ctr"/>
            <a:r>
              <a:rPr lang="en-GB" dirty="0">
                <a:solidFill>
                  <a:schemeClr val="bg1"/>
                </a:solidFill>
              </a:rPr>
              <a:t>For more information please visit: ucu.org.uk/rising</a:t>
            </a:r>
            <a:endParaRPr lang="en-GB" u="sng" dirty="0">
              <a:solidFill>
                <a:schemeClr val="bg1"/>
              </a:solidFill>
            </a:endParaRPr>
          </a:p>
        </p:txBody>
      </p:sp>
      <p:sp>
        <p:nvSpPr>
          <p:cNvPr id="5" name="Rectangle 4"/>
          <p:cNvSpPr/>
          <p:nvPr/>
        </p:nvSpPr>
        <p:spPr>
          <a:xfrm>
            <a:off x="395536" y="1340768"/>
            <a:ext cx="8352928" cy="45365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p:cNvSpPr txBox="1"/>
          <p:nvPr/>
        </p:nvSpPr>
        <p:spPr>
          <a:xfrm>
            <a:off x="467544" y="1307299"/>
            <a:ext cx="8208912" cy="4401205"/>
          </a:xfrm>
          <a:prstGeom prst="rect">
            <a:avLst/>
          </a:prstGeom>
          <a:noFill/>
        </p:spPr>
        <p:txBody>
          <a:bodyPr wrap="square" rtlCol="0">
            <a:spAutoFit/>
          </a:bodyPr>
          <a:lstStyle/>
          <a:p>
            <a:pPr algn="just"/>
            <a:endParaRPr lang="en-GB" sz="1400" b="1" dirty="0"/>
          </a:p>
          <a:p>
            <a:pPr algn="just"/>
            <a:r>
              <a:rPr lang="en-GB" sz="1400" b="1" dirty="0"/>
              <a:t>WHAT IS THE DISPUTE ABOUT?</a:t>
            </a:r>
          </a:p>
          <a:p>
            <a:pPr algn="just"/>
            <a:r>
              <a:rPr lang="en-GB" sz="1400" dirty="0"/>
              <a:t>Staff members in UCU are taking industrial action, along with members at 150 other universities due to the urgent need to press for fair pay, fair workloads, secure contracts and equality at work. The real-terms pay of HE staff has fallen by an estimated 25% since 2009 and working conditions for staff across the sector are becoming increasingly unmanageable.</a:t>
            </a:r>
          </a:p>
          <a:p>
            <a:pPr algn="just"/>
            <a:r>
              <a:rPr lang="en-GB" sz="1400" b="1" dirty="0"/>
              <a:t>WHY TAKE STRIKE ACTION?</a:t>
            </a:r>
          </a:p>
          <a:p>
            <a:pPr algn="just"/>
            <a:r>
              <a:rPr lang="en-GB" sz="1400" dirty="0"/>
              <a:t>UCU has called five consecutive strike days from Monday 25 September 2023 to Friday 29 September 2023. The University and College Union, UCU, represents academic and academic-related staff. UCU achieved a historic ballot mandate:  in the pay and working conditions ballot, the 'Yes' vote for strike action was 81.1%. In taking this action, UCU is urgently seeking more meaningful negotiations. No staff member wants to be on strike.</a:t>
            </a:r>
          </a:p>
          <a:p>
            <a:pPr algn="just"/>
            <a:r>
              <a:rPr lang="en-GB" sz="1400" b="1" dirty="0"/>
              <a:t>CAN THE STRIKE BE RESOLVED?</a:t>
            </a:r>
          </a:p>
          <a:p>
            <a:pPr algn="just"/>
            <a:r>
              <a:rPr lang="en-GB" sz="1400" dirty="0"/>
              <a:t>Yes. UCU is seeking meaningful negotiations with the employers in order to achieve a fair settlement for staff. </a:t>
            </a:r>
            <a:r>
              <a:rPr lang="en-GB" sz="1400"/>
              <a:t>We believe both sides owe students a swift resolution. </a:t>
            </a:r>
          </a:p>
          <a:p>
            <a:r>
              <a:rPr lang="en-GB" sz="1400" b="1"/>
              <a:t>WHAT </a:t>
            </a:r>
            <a:r>
              <a:rPr lang="en-GB" sz="1400" b="1" dirty="0"/>
              <a:t>YOU CAN DO TO HELP</a:t>
            </a:r>
          </a:p>
          <a:p>
            <a:r>
              <a:rPr lang="en-GB" sz="1400" dirty="0"/>
              <a:t>You may contact </a:t>
            </a:r>
            <a:r>
              <a:rPr lang="en-GB" sz="1400" u="sng" dirty="0">
                <a:hlinkClick r:id="rId4"/>
              </a:rPr>
              <a:t>vice-chancellor@surrey.ac.uk</a:t>
            </a:r>
            <a:r>
              <a:rPr lang="en-GB" sz="1400" u="sng" dirty="0"/>
              <a:t> </a:t>
            </a:r>
            <a:r>
              <a:rPr lang="en-GB" sz="1400" dirty="0"/>
              <a:t>to find out what steps the University is taking to avoid a dispute. </a:t>
            </a:r>
          </a:p>
          <a:p>
            <a:r>
              <a:rPr lang="en-GB" sz="1400" b="1" dirty="0"/>
              <a:t>INDEPENDENT ADVICE </a:t>
            </a:r>
          </a:p>
          <a:p>
            <a:r>
              <a:rPr lang="en-GB" sz="1400" dirty="0"/>
              <a:t>If you are a student affected by strike action, you can also contact the Students’ Union for independent advice and support at </a:t>
            </a:r>
            <a:r>
              <a:rPr lang="en-GB" sz="1400" u="sng" dirty="0"/>
              <a:t>ussu.co.uk</a:t>
            </a:r>
          </a:p>
        </p:txBody>
      </p:sp>
    </p:spTree>
    <p:extLst>
      <p:ext uri="{BB962C8B-B14F-4D97-AF65-F5344CB8AC3E}">
        <p14:creationId xmlns:p14="http://schemas.microsoft.com/office/powerpoint/2010/main" val="38567713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2950</TotalTime>
  <Words>278</Words>
  <Application>Microsoft Office PowerPoint</Application>
  <PresentationFormat>On-screen Show (4:3)</PresentationFormat>
  <Paragraphs>14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Brunel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BuildUser</dc:creator>
  <cp:lastModifiedBy>Maxfield, Colette (FHMS Faculty Admin)</cp:lastModifiedBy>
  <cp:revision>35</cp:revision>
  <dcterms:created xsi:type="dcterms:W3CDTF">2018-01-24T14:57:01Z</dcterms:created>
  <dcterms:modified xsi:type="dcterms:W3CDTF">2023-09-15T11:24:27Z</dcterms:modified>
</cp:coreProperties>
</file>